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59.png" ContentType="image/png"/>
  <Override PartName="/ppt/media/image149.png" ContentType="image/png"/>
  <Override PartName="/ppt/media/image139.png" ContentType="image/png"/>
  <Override PartName="/ppt/media/image129.png" ContentType="image/png"/>
  <Override PartName="/ppt/media/image125.png" ContentType="image/png"/>
  <Override PartName="/ppt/media/image119.png" ContentType="image/png"/>
  <Override PartName="/ppt/media/image118.png" ContentType="image/png"/>
  <Override PartName="/ppt/media/image109.png" ContentType="image/png"/>
  <Override PartName="/ppt/media/image117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145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144.png" ContentType="image/png"/>
  <Override PartName="/ppt/media/image35.png" ContentType="image/png"/>
  <Override PartName="/ppt/media/image10.png" ContentType="image/png"/>
  <Override PartName="/ppt/media/image143.png" ContentType="image/png"/>
  <Override PartName="/ppt/media/image34.png" ContentType="image/png"/>
  <Override PartName="/ppt/media/image59.png" ContentType="image/png"/>
  <Override PartName="/ppt/media/image142.png" ContentType="image/png"/>
  <Override PartName="/ppt/media/image33.png" ContentType="image/png"/>
  <Override PartName="/ppt/media/image141.png" ContentType="image/png"/>
  <Override PartName="/ppt/media/image32.png" ContentType="image/png"/>
  <Override PartName="/ppt/media/image57.png" ContentType="image/png"/>
  <Override PartName="/ppt/media/image140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138.png" ContentType="image/png"/>
  <Override PartName="/ppt/media/image29.png" ContentType="image/png"/>
  <Override PartName="/ppt/media/image137.png" ContentType="image/png"/>
  <Override PartName="/ppt/media/image28.png" ContentType="image/png"/>
  <Override PartName="/ppt/media/image136.png" ContentType="image/png"/>
  <Override PartName="/ppt/media/image27.png" ContentType="image/png"/>
  <Override PartName="/ppt/media/image135.png" ContentType="image/png"/>
  <Override PartName="/ppt/media/image26.png" ContentType="image/png"/>
  <Override PartName="/ppt/media/image134.png" ContentType="image/png"/>
  <Override PartName="/ppt/media/image25.png" ContentType="image/png"/>
  <Override PartName="/ppt/media/image133.png" ContentType="image/png"/>
  <Override PartName="/ppt/media/image24.png" ContentType="image/png"/>
  <Override PartName="/ppt/media/image158.png" ContentType="image/png"/>
  <Override PartName="/ppt/media/image49.png" ContentType="image/png"/>
  <Override PartName="/ppt/media/image132.png" ContentType="image/png"/>
  <Override PartName="/ppt/media/image23.png" ContentType="image/png"/>
  <Override PartName="/ppt/media/image157.png" ContentType="image/png"/>
  <Override PartName="/ppt/media/image48.png" ContentType="image/png"/>
  <Override PartName="/ppt/media/image131.png" ContentType="image/png"/>
  <Override PartName="/ppt/media/image22.png" ContentType="image/png"/>
  <Override PartName="/ppt/media/image156.png" ContentType="image/png"/>
  <Override PartName="/ppt/media/image47.png" ContentType="image/png"/>
  <Override PartName="/ppt/media/image130.png" ContentType="image/png"/>
  <Override PartName="/ppt/media/image21.png" ContentType="image/png"/>
  <Override PartName="/ppt/media/image155.png" ContentType="image/png"/>
  <Override PartName="/ppt/media/image46.png" ContentType="image/png"/>
  <Override PartName="/ppt/media/image20.png" ContentType="image/png"/>
  <Override PartName="/ppt/media/image154.png" ContentType="image/png"/>
  <Override PartName="/ppt/media/image45.png" ContentType="image/png"/>
  <Override PartName="/ppt/media/image128.png" ContentType="image/png"/>
  <Override PartName="/ppt/media/image19.png" ContentType="image/png"/>
  <Override PartName="/ppt/media/image127.png" ContentType="image/png"/>
  <Override PartName="/ppt/media/image18.png" ContentType="image/png"/>
  <Override PartName="/ppt/media/image126.png" ContentType="image/png"/>
  <Override PartName="/ppt/media/image17.png" ContentType="image/png"/>
  <Override PartName="/ppt/media/image124.png" ContentType="image/png"/>
  <Override PartName="/ppt/media/image15.png" ContentType="image/png"/>
  <Override PartName="/ppt/media/image121.png" ContentType="image/png"/>
  <Override PartName="/ppt/media/image12.png" ContentType="image/png"/>
  <Override PartName="/ppt/media/image146.png" ContentType="image/png"/>
  <Override PartName="/ppt/media/image37.png" ContentType="image/png"/>
  <Override PartName="/ppt/media/image122.png" ContentType="image/png"/>
  <Override PartName="/ppt/media/image13.png" ContentType="image/png"/>
  <Override PartName="/ppt/media/image147.png" ContentType="image/png"/>
  <Override PartName="/ppt/media/image38.png" ContentType="image/png"/>
  <Override PartName="/ppt/media/image123.png" ContentType="image/png"/>
  <Override PartName="/ppt/media/image14.png" ContentType="image/png"/>
  <Override PartName="/ppt/media/image148.png" ContentType="image/png"/>
  <Override PartName="/ppt/media/image39.png" ContentType="image/png"/>
  <Override PartName="/ppt/media/image58.png" ContentType="image/png"/>
  <Override PartName="/ppt/media/image16.jpeg" ContentType="image/jpeg"/>
  <Override PartName="/ppt/media/image40.png" ContentType="image/png"/>
  <Override PartName="/ppt/media/image65.png" ContentType="image/png"/>
  <Override PartName="/ppt/media/image150.png" ContentType="image/png"/>
  <Override PartName="/ppt/media/image41.png" ContentType="image/png"/>
  <Override PartName="/ppt/media/image66.png" ContentType="image/png"/>
  <Override PartName="/ppt/media/image151.png" ContentType="image/png"/>
  <Override PartName="/ppt/media/image42.png" ContentType="image/png"/>
  <Override PartName="/ppt/media/image67.png" ContentType="image/png"/>
  <Override PartName="/ppt/media/image152.png" ContentType="image/png"/>
  <Override PartName="/ppt/media/image43.png" ContentType="image/png"/>
  <Override PartName="/ppt/media/image68.png" ContentType="image/png"/>
  <Override PartName="/ppt/media/image153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160.png" ContentType="image/png"/>
  <Override PartName="/ppt/media/image51.png" ContentType="image/png"/>
  <Override PartName="/ppt/media/image76.png" ContentType="image/png"/>
  <Override PartName="/ppt/media/image161.png" ContentType="image/png"/>
  <Override PartName="/ppt/media/image52.png" ContentType="image/png"/>
  <Override PartName="/ppt/media/image77.png" ContentType="image/png"/>
  <Override PartName="/ppt/media/image162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</p:sldIdLst>
  <p:sldSz cx="9906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4680" cy="11444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4680" cy="39769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</a:t>
            </a:r>
            <a:r>
              <a:rPr b="0" lang="en-US" sz="4400" spc="-1" strike="noStrike">
                <a:latin typeface="Arial"/>
              </a:rPr>
              <a:t>to edit </a:t>
            </a:r>
            <a:r>
              <a:rPr b="0" lang="en-US" sz="4400" spc="-1" strike="noStrike">
                <a:latin typeface="Arial"/>
              </a:rPr>
              <a:t>the </a:t>
            </a:r>
            <a:r>
              <a:rPr b="0" lang="en-US" sz="4400" spc="-1" strike="noStrike">
                <a:latin typeface="Arial"/>
              </a:rPr>
              <a:t>title </a:t>
            </a:r>
            <a:r>
              <a:rPr b="0" lang="en-US" sz="4400" spc="-1" strike="noStrike">
                <a:latin typeface="Arial"/>
              </a:rPr>
              <a:t>text </a:t>
            </a:r>
            <a:r>
              <a:rPr b="0" lang="en-US" sz="4400" spc="-1" strike="noStrike">
                <a:latin typeface="Arial"/>
              </a:rPr>
              <a:t>forma</a:t>
            </a:r>
            <a:r>
              <a:rPr b="0" lang="en-US" sz="4400" spc="-1" strike="noStrike">
                <a:latin typeface="Arial"/>
              </a:rPr>
              <a:t>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slideLayout" Target="../slideLayouts/slideLayout9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9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9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9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slideLayout" Target="../slideLayouts/slideLayout9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slideLayout" Target="../slideLayouts/slideLayout9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9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slideLayout" Target="../slideLayouts/slideLayout9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slideLayout" Target="../slideLayouts/slideLayout9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slideLayout" Target="../slideLayouts/slideLayout9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slideLayout" Target="../slideLayouts/slideLayout10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10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10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0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slideLayout" Target="../slideLayouts/slideLayout10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557360" y="3749040"/>
            <a:ext cx="8249760" cy="2381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marL="822960"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LUÂN VĂN TỐT NGHIỆP KHÓA 2016-2021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090080" y="304920"/>
            <a:ext cx="4847760" cy="57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2f5597"/>
                </a:solidFill>
                <a:latin typeface="Calibri"/>
                <a:ea typeface="DejaVu Sans"/>
              </a:rPr>
              <a:t>TRƯỜNG ĐẠI HỌC GIAO THÔNG VẬN TẢI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2f5597"/>
                </a:solidFill>
                <a:latin typeface="Calibri"/>
                <a:ea typeface="DejaVu Sans"/>
              </a:rPr>
              <a:t>THÀNH PHỐ HỒ CHÍ MINH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2" name="Picture 3" descr=""/>
          <p:cNvPicPr/>
          <p:nvPr/>
        </p:nvPicPr>
        <p:blipFill>
          <a:blip r:embed="rId2"/>
          <a:stretch/>
        </p:blipFill>
        <p:spPr>
          <a:xfrm>
            <a:off x="327960" y="174960"/>
            <a:ext cx="615960" cy="838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BIỂU ĐỒ LỚP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5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58" name="CustomShape 2"/>
          <p:cNvSpPr/>
          <p:nvPr/>
        </p:nvSpPr>
        <p:spPr>
          <a:xfrm>
            <a:off x="365760" y="1280160"/>
            <a:ext cx="891144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2"/>
          <a:stretch/>
        </p:blipFill>
        <p:spPr>
          <a:xfrm>
            <a:off x="457200" y="1058400"/>
            <a:ext cx="9050040" cy="5575320"/>
          </a:xfrm>
          <a:prstGeom prst="rect">
            <a:avLst/>
          </a:prstGeom>
          <a:ln>
            <a:noFill/>
          </a:ln>
        </p:spPr>
      </p:pic>
    </p:spTree>
  </p:cSld>
  <p:transition spd="med">
    <p:wheel spokes="1"/>
  </p:transition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1" dur="2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62" name="CustomShape 2"/>
          <p:cNvSpPr/>
          <p:nvPr/>
        </p:nvSpPr>
        <p:spPr>
          <a:xfrm>
            <a:off x="365760" y="1280160"/>
            <a:ext cx="891144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2"/>
          <a:stretch/>
        </p:blipFill>
        <p:spPr>
          <a:xfrm>
            <a:off x="556560" y="1565280"/>
            <a:ext cx="8914680" cy="455796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2" dur="indefinite" restart="never" nodeType="tmRoot">
          <p:childTnLst>
            <p:seq>
              <p:cTn id="1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5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66" name="CustomShape 2"/>
          <p:cNvSpPr/>
          <p:nvPr/>
        </p:nvSpPr>
        <p:spPr>
          <a:xfrm>
            <a:off x="365760" y="1280160"/>
            <a:ext cx="891144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tretch/>
        </p:blipFill>
        <p:spPr>
          <a:xfrm>
            <a:off x="462960" y="1436760"/>
            <a:ext cx="9097560" cy="463248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4" dur="indefinite" restart="never" nodeType="tmRoot">
          <p:childTnLst>
            <p:seq>
              <p:cTn id="1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9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70" name="CustomShape 2"/>
          <p:cNvSpPr/>
          <p:nvPr/>
        </p:nvSpPr>
        <p:spPr>
          <a:xfrm>
            <a:off x="365760" y="1280160"/>
            <a:ext cx="891144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2"/>
          <a:stretch/>
        </p:blipFill>
        <p:spPr>
          <a:xfrm>
            <a:off x="472320" y="1479600"/>
            <a:ext cx="9016200" cy="458784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6" dur="indefinite" restart="never" nodeType="tmRoot">
          <p:childTnLst>
            <p:seq>
              <p:cTn id="1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3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74" name="CustomShape 2"/>
          <p:cNvSpPr/>
          <p:nvPr/>
        </p:nvSpPr>
        <p:spPr>
          <a:xfrm>
            <a:off x="365760" y="1280160"/>
            <a:ext cx="8911440" cy="910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2"/>
          <a:stretch/>
        </p:blipFill>
        <p:spPr>
          <a:xfrm>
            <a:off x="501840" y="1518840"/>
            <a:ext cx="8914680" cy="456444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8" dur="indefinite" restart="never" nodeType="tmRoot">
          <p:childTnLst>
            <p:seq>
              <p:cTn id="1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PHÂN RÃ CHỨC NĂNG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78" name="CustomShape 2"/>
          <p:cNvSpPr/>
          <p:nvPr/>
        </p:nvSpPr>
        <p:spPr>
          <a:xfrm>
            <a:off x="495000" y="1604520"/>
            <a:ext cx="8911440" cy="268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9" name="" descr=""/>
          <p:cNvPicPr/>
          <p:nvPr/>
        </p:nvPicPr>
        <p:blipFill>
          <a:blip r:embed="rId2"/>
          <a:stretch/>
        </p:blipFill>
        <p:spPr>
          <a:xfrm>
            <a:off x="437760" y="1131480"/>
            <a:ext cx="9050040" cy="5278320"/>
          </a:xfrm>
          <a:prstGeom prst="rect">
            <a:avLst/>
          </a:prstGeom>
          <a:ln>
            <a:noFill/>
          </a:ln>
        </p:spPr>
      </p:pic>
    </p:spTree>
  </p:cSld>
  <p:transition spd="med">
    <p:strips dir="ld"/>
  </p:transition>
  <p:timing>
    <p:tnLst>
      <p:par>
        <p:cTn id="190" dur="indefinite" restart="never" nodeType="tmRoot">
          <p:childTnLst>
            <p:seq>
              <p:cTn id="191" dur="indefinite" nodeType="mainSeq">
                <p:childTnLst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6" dur="2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HOẠT ĐỘNG API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82" name="CustomShape 2"/>
          <p:cNvSpPr/>
          <p:nvPr/>
        </p:nvSpPr>
        <p:spPr>
          <a:xfrm>
            <a:off x="495000" y="1604520"/>
            <a:ext cx="8911440" cy="2689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3"/>
          <p:cNvSpPr/>
          <p:nvPr/>
        </p:nvSpPr>
        <p:spPr>
          <a:xfrm>
            <a:off x="91440" y="2035080"/>
            <a:ext cx="2118960" cy="1184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Laptop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84" name="CustomShape 4"/>
          <p:cNvSpPr/>
          <p:nvPr/>
        </p:nvSpPr>
        <p:spPr>
          <a:xfrm>
            <a:off x="2160" y="3479400"/>
            <a:ext cx="2462760" cy="18435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Điện thoại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85" name="CustomShape 5"/>
          <p:cNvSpPr/>
          <p:nvPr/>
        </p:nvSpPr>
        <p:spPr>
          <a:xfrm>
            <a:off x="5705280" y="1721880"/>
            <a:ext cx="1548360" cy="339624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86" name="CustomShape 6"/>
          <p:cNvSpPr/>
          <p:nvPr/>
        </p:nvSpPr>
        <p:spPr>
          <a:xfrm>
            <a:off x="2973240" y="3080160"/>
            <a:ext cx="1449360" cy="8384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7" name="CustomShape 7"/>
          <p:cNvSpPr/>
          <p:nvPr/>
        </p:nvSpPr>
        <p:spPr>
          <a:xfrm>
            <a:off x="8405280" y="1476720"/>
            <a:ext cx="1009080" cy="12762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7"/>
          <a:stretch/>
        </p:blipFill>
        <p:spPr>
          <a:xfrm>
            <a:off x="7955280" y="3577680"/>
            <a:ext cx="1733400" cy="184356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8"/>
          <a:stretch/>
        </p:blipFill>
        <p:spPr>
          <a:xfrm rot="9445800">
            <a:off x="7177680" y="2545920"/>
            <a:ext cx="1331640" cy="408240"/>
          </a:xfrm>
          <a:prstGeom prst="rect">
            <a:avLst/>
          </a:prstGeom>
          <a:ln>
            <a:noFill/>
          </a:ln>
        </p:spPr>
      </p:pic>
      <p:pic>
        <p:nvPicPr>
          <p:cNvPr id="490" name="" descr=""/>
          <p:cNvPicPr/>
          <p:nvPr/>
        </p:nvPicPr>
        <p:blipFill>
          <a:blip r:embed="rId9"/>
          <a:stretch/>
        </p:blipFill>
        <p:spPr>
          <a:xfrm rot="12354600">
            <a:off x="7218000" y="3720600"/>
            <a:ext cx="1331640" cy="408240"/>
          </a:xfrm>
          <a:prstGeom prst="rect">
            <a:avLst/>
          </a:prstGeom>
          <a:ln>
            <a:noFill/>
          </a:ln>
        </p:spPr>
      </p:pic>
      <p:pic>
        <p:nvPicPr>
          <p:cNvPr id="491" name="" descr=""/>
          <p:cNvPicPr/>
          <p:nvPr/>
        </p:nvPicPr>
        <p:blipFill>
          <a:blip r:embed="rId10"/>
          <a:stretch/>
        </p:blipFill>
        <p:spPr>
          <a:xfrm>
            <a:off x="4311360" y="3189600"/>
            <a:ext cx="1391400" cy="573480"/>
          </a:xfrm>
          <a:prstGeom prst="rect">
            <a:avLst/>
          </a:prstGeom>
          <a:ln>
            <a:noFill/>
          </a:ln>
        </p:spPr>
      </p:pic>
      <p:pic>
        <p:nvPicPr>
          <p:cNvPr id="492" name="" descr=""/>
          <p:cNvPicPr/>
          <p:nvPr/>
        </p:nvPicPr>
        <p:blipFill>
          <a:blip r:embed="rId11"/>
          <a:stretch/>
        </p:blipFill>
        <p:spPr>
          <a:xfrm>
            <a:off x="1715040" y="3222360"/>
            <a:ext cx="1391400" cy="573480"/>
          </a:xfrm>
          <a:prstGeom prst="rect">
            <a:avLst/>
          </a:prstGeom>
          <a:ln>
            <a:noFill/>
          </a:ln>
        </p:spPr>
      </p:pic>
      <p:sp>
        <p:nvSpPr>
          <p:cNvPr id="493" name="CustomShape 8"/>
          <p:cNvSpPr/>
          <p:nvPr/>
        </p:nvSpPr>
        <p:spPr>
          <a:xfrm>
            <a:off x="2327760" y="2671920"/>
            <a:ext cx="3156120" cy="22248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GET, POST, PUT, DELETE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94" name="CustomShape 9"/>
          <p:cNvSpPr/>
          <p:nvPr/>
        </p:nvSpPr>
        <p:spPr>
          <a:xfrm>
            <a:off x="2358000" y="3990240"/>
            <a:ext cx="3068280" cy="22248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JSON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ush dir="d"/>
  </p:transition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3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8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ĐĂNG NHẬP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6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497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422640" y="1057680"/>
            <a:ext cx="9092880" cy="538812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BẢNG ĐIỀU KHIỂN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0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01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346320" y="1085400"/>
            <a:ext cx="9142200" cy="531360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BẬT, TẮT VÀ HẸN GIỜ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4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05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398880" y="1188720"/>
            <a:ext cx="9140400" cy="538380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LUẬN VĂN TỐT NGHIỆP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4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406800" y="2651760"/>
            <a:ext cx="9006120" cy="1551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"/>
          <p:cNvSpPr/>
          <p:nvPr/>
        </p:nvSpPr>
        <p:spPr>
          <a:xfrm>
            <a:off x="500760" y="1644480"/>
            <a:ext cx="8912160" cy="90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NGHIÊN CỨU TÍCH HỢP IOT VÀO HỆ THỐNG QUẢN LÝ NHÀ TRỌ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2271240" y="4069080"/>
            <a:ext cx="5589720" cy="164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GIẢNG VIÊN HƯỚNG DẪN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ThS VŨ ĐÌNH LONG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SINH VIÊN THỰC HIỆN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NGUYỄN QUANG LĨNH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MSSV: 1651120032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LỚP: CN16A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2304360" y="2975760"/>
            <a:ext cx="480564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NGÀNH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CÔNG NGHỆ THÔNG TIN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CHUYÊN NGÀNH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CÔNG NGHỆ PHẦN MỀM</a:t>
            </a:r>
            <a:endParaRPr b="0" lang="en-US" sz="1600" spc="-1" strike="noStrike">
              <a:latin typeface="Arial"/>
            </a:endParaRPr>
          </a:p>
        </p:txBody>
      </p:sp>
    </p:spTree>
  </p:cSld>
  <p:transition spd="med">
    <p:wedg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APP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8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09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0" name="" descr=""/>
          <p:cNvPicPr/>
          <p:nvPr/>
        </p:nvPicPr>
        <p:blipFill>
          <a:blip r:embed="rId2"/>
          <a:stretch/>
        </p:blipFill>
        <p:spPr>
          <a:xfrm>
            <a:off x="640080" y="1417680"/>
            <a:ext cx="2644920" cy="467604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3"/>
          <a:stretch/>
        </p:blipFill>
        <p:spPr>
          <a:xfrm>
            <a:off x="3383280" y="1417680"/>
            <a:ext cx="3107160" cy="4565160"/>
          </a:xfrm>
          <a:prstGeom prst="rect">
            <a:avLst/>
          </a:prstGeom>
          <a:ln>
            <a:noFill/>
          </a:ln>
        </p:spPr>
      </p:pic>
      <p:pic>
        <p:nvPicPr>
          <p:cNvPr id="512" name="" descr=""/>
          <p:cNvPicPr/>
          <p:nvPr/>
        </p:nvPicPr>
        <p:blipFill>
          <a:blip r:embed="rId4"/>
          <a:stretch/>
        </p:blipFill>
        <p:spPr>
          <a:xfrm>
            <a:off x="6784560" y="1426680"/>
            <a:ext cx="2723400" cy="4515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21" dur="2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2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27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1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APP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14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15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6" name="" descr=""/>
          <p:cNvPicPr/>
          <p:nvPr/>
        </p:nvPicPr>
        <p:blipFill>
          <a:blip r:embed="rId2"/>
          <a:stretch/>
        </p:blipFill>
        <p:spPr>
          <a:xfrm>
            <a:off x="279000" y="1097280"/>
            <a:ext cx="3069360" cy="4935960"/>
          </a:xfrm>
          <a:prstGeom prst="rect">
            <a:avLst/>
          </a:prstGeom>
          <a:ln>
            <a:noFill/>
          </a:ln>
        </p:spPr>
      </p:pic>
      <p:pic>
        <p:nvPicPr>
          <p:cNvPr id="517" name="" descr=""/>
          <p:cNvPicPr/>
          <p:nvPr/>
        </p:nvPicPr>
        <p:blipFill>
          <a:blip r:embed="rId3"/>
          <a:stretch/>
        </p:blipFill>
        <p:spPr>
          <a:xfrm>
            <a:off x="3369600" y="1082880"/>
            <a:ext cx="3045240" cy="4950360"/>
          </a:xfrm>
          <a:prstGeom prst="rect">
            <a:avLst/>
          </a:prstGeom>
          <a:ln>
            <a:noFill/>
          </a:ln>
        </p:spPr>
      </p:pic>
      <p:pic>
        <p:nvPicPr>
          <p:cNvPr id="518" name="" descr=""/>
          <p:cNvPicPr/>
          <p:nvPr/>
        </p:nvPicPr>
        <p:blipFill>
          <a:blip r:embed="rId4"/>
          <a:stretch/>
        </p:blipFill>
        <p:spPr>
          <a:xfrm>
            <a:off x="6492240" y="1046880"/>
            <a:ext cx="3282120" cy="50418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2" dur="indefinite" restart="never" nodeType="tmRoot">
          <p:childTnLst>
            <p:seq>
              <p:cTn id="233" dur="indefinite" nodeType="mainSeq">
                <p:childTnLst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238" dur="2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000"/>
                            </p:stCondLst>
                            <p:childTnLst>
                              <p:par>
                                <p:cTn id="240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42" dur="2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4" nodeType="after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46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0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" descr=""/>
          <p:cNvPicPr/>
          <p:nvPr/>
        </p:nvPicPr>
        <p:blipFill>
          <a:blip r:embed="rId2"/>
          <a:stretch/>
        </p:blipFill>
        <p:spPr>
          <a:xfrm>
            <a:off x="548640" y="1130760"/>
            <a:ext cx="9006480" cy="474336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47" dur="indefinite" restart="never" nodeType="tmRoot">
          <p:childTnLst>
            <p:seq>
              <p:cTn id="2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4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25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6" name="" descr=""/>
          <p:cNvPicPr/>
          <p:nvPr/>
        </p:nvPicPr>
        <p:blipFill>
          <a:blip r:embed="rId2"/>
          <a:stretch/>
        </p:blipFill>
        <p:spPr>
          <a:xfrm>
            <a:off x="457200" y="1381680"/>
            <a:ext cx="9006480" cy="474300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49" dur="indefinite" restart="never" nodeType="tmRoot">
          <p:childTnLst>
            <p:seq>
              <p:cTn id="2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8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0" name="" descr=""/>
          <p:cNvPicPr/>
          <p:nvPr/>
        </p:nvPicPr>
        <p:blipFill>
          <a:blip r:embed="rId2"/>
          <a:stretch/>
        </p:blipFill>
        <p:spPr>
          <a:xfrm>
            <a:off x="548280" y="1305360"/>
            <a:ext cx="9097920" cy="469008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51" dur="indefinite" restart="never" nodeType="tmRoot">
          <p:childTnLst>
            <p:seq>
              <p:cTn id="2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32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4" name="" descr=""/>
          <p:cNvPicPr/>
          <p:nvPr/>
        </p:nvPicPr>
        <p:blipFill>
          <a:blip r:embed="rId2"/>
          <a:stretch/>
        </p:blipFill>
        <p:spPr>
          <a:xfrm>
            <a:off x="548280" y="1253160"/>
            <a:ext cx="9006480" cy="462420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53" dur="indefinite" restart="never" nodeType="tmRoot">
          <p:childTnLst>
            <p:seq>
              <p:cTn id="2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36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37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8" name="" descr=""/>
          <p:cNvPicPr/>
          <p:nvPr/>
        </p:nvPicPr>
        <p:blipFill>
          <a:blip r:embed="rId2"/>
          <a:stretch/>
        </p:blipFill>
        <p:spPr>
          <a:xfrm>
            <a:off x="548640" y="1226160"/>
            <a:ext cx="9006480" cy="462420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55" dur="indefinite" restart="never" nodeType="tmRoot">
          <p:childTnLst>
            <p:seq>
              <p:cTn id="2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INTERNET OF THINGS ( IOT)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40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41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"/>
          <p:cNvSpPr/>
          <p:nvPr/>
        </p:nvSpPr>
        <p:spPr>
          <a:xfrm>
            <a:off x="4643280" y="2844360"/>
            <a:ext cx="176760" cy="22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2743200" y="1515600"/>
            <a:ext cx="2196000" cy="1880640"/>
          </a:xfrm>
          <a:prstGeom prst="rect">
            <a:avLst/>
          </a:prstGeom>
          <a:ln>
            <a:noFill/>
          </a:ln>
        </p:spPr>
      </p:pic>
      <p:sp>
        <p:nvSpPr>
          <p:cNvPr id="544" name="CustomShape 4"/>
          <p:cNvSpPr/>
          <p:nvPr/>
        </p:nvSpPr>
        <p:spPr>
          <a:xfrm>
            <a:off x="5851800" y="1091880"/>
            <a:ext cx="1548360" cy="28490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4"/>
          <a:stretch/>
        </p:blipFill>
        <p:spPr>
          <a:xfrm>
            <a:off x="7955640" y="1669680"/>
            <a:ext cx="1733400" cy="1843560"/>
          </a:xfrm>
          <a:prstGeom prst="rect">
            <a:avLst/>
          </a:prstGeom>
          <a:ln>
            <a:noFill/>
          </a:ln>
        </p:spPr>
      </p:pic>
      <p:sp>
        <p:nvSpPr>
          <p:cNvPr id="546" name="CustomShape 5"/>
          <p:cNvSpPr/>
          <p:nvPr/>
        </p:nvSpPr>
        <p:spPr>
          <a:xfrm>
            <a:off x="442800" y="1920240"/>
            <a:ext cx="1476000" cy="147600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6"/>
          <a:stretch/>
        </p:blipFill>
        <p:spPr>
          <a:xfrm>
            <a:off x="7498080" y="2172960"/>
            <a:ext cx="969840" cy="512640"/>
          </a:xfrm>
          <a:prstGeom prst="rect">
            <a:avLst/>
          </a:prstGeom>
          <a:ln>
            <a:noFill/>
          </a:ln>
        </p:spPr>
      </p:pic>
      <p:pic>
        <p:nvPicPr>
          <p:cNvPr id="548" name="" descr=""/>
          <p:cNvPicPr/>
          <p:nvPr/>
        </p:nvPicPr>
        <p:blipFill>
          <a:blip r:embed="rId7"/>
          <a:stretch/>
        </p:blipFill>
        <p:spPr>
          <a:xfrm>
            <a:off x="4915080" y="2153520"/>
            <a:ext cx="969840" cy="512640"/>
          </a:xfrm>
          <a:prstGeom prst="rect">
            <a:avLst/>
          </a:prstGeom>
          <a:ln>
            <a:noFill/>
          </a:ln>
        </p:spPr>
      </p:pic>
      <p:pic>
        <p:nvPicPr>
          <p:cNvPr id="549" name="" descr=""/>
          <p:cNvPicPr/>
          <p:nvPr/>
        </p:nvPicPr>
        <p:blipFill>
          <a:blip r:embed="rId8"/>
          <a:stretch/>
        </p:blipFill>
        <p:spPr>
          <a:xfrm>
            <a:off x="1927080" y="2153520"/>
            <a:ext cx="969840" cy="512640"/>
          </a:xfrm>
          <a:prstGeom prst="rect">
            <a:avLst/>
          </a:prstGeom>
          <a:ln>
            <a:noFill/>
          </a:ln>
        </p:spPr>
      </p:pic>
      <p:sp>
        <p:nvSpPr>
          <p:cNvPr id="550" name="CustomShape 6"/>
          <p:cNvSpPr/>
          <p:nvPr/>
        </p:nvSpPr>
        <p:spPr>
          <a:xfrm>
            <a:off x="4754880" y="4480560"/>
            <a:ext cx="4808880" cy="1368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ESP8266 là một vi mạch điều khiển có thể giúp chúng ta điều khiển thiết bị điện tử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thông qua internet bằng việc tích hợp sẵn module Wifi bên trong vi mạch.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9"/>
          <a:stretch/>
        </p:blipFill>
        <p:spPr>
          <a:xfrm>
            <a:off x="1355040" y="4171320"/>
            <a:ext cx="1278720" cy="1432440"/>
          </a:xfrm>
          <a:prstGeom prst="rect">
            <a:avLst/>
          </a:prstGeom>
          <a:ln>
            <a:noFill/>
          </a:ln>
        </p:spPr>
      </p:pic>
      <p:pic>
        <p:nvPicPr>
          <p:cNvPr id="552" name="" descr=""/>
          <p:cNvPicPr/>
          <p:nvPr/>
        </p:nvPicPr>
        <p:blipFill>
          <a:blip r:embed="rId10"/>
          <a:stretch/>
        </p:blipFill>
        <p:spPr>
          <a:xfrm>
            <a:off x="2926080" y="3726720"/>
            <a:ext cx="1627920" cy="2202120"/>
          </a:xfrm>
          <a:prstGeom prst="rect">
            <a:avLst/>
          </a:prstGeom>
          <a:ln>
            <a:noFill/>
          </a:ln>
        </p:spPr>
      </p:pic>
      <p:pic>
        <p:nvPicPr>
          <p:cNvPr id="553" name="" descr=""/>
          <p:cNvPicPr/>
          <p:nvPr/>
        </p:nvPicPr>
        <p:blipFill>
          <a:blip r:embed="rId11"/>
          <a:stretch/>
        </p:blipFill>
        <p:spPr>
          <a:xfrm rot="2186400">
            <a:off x="1316520" y="3480480"/>
            <a:ext cx="1730880" cy="879120"/>
          </a:xfrm>
          <a:prstGeom prst="rect">
            <a:avLst/>
          </a:prstGeom>
          <a:ln>
            <a:noFill/>
          </a:ln>
        </p:spPr>
      </p:pic>
    </p:spTree>
  </p:cSld>
  <p:transition spd="med">
    <p:push dir="d"/>
  </p:transition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6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68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7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78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83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8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9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9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03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0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13" dur="2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CẤU TẠO MODULE ESP8266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55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56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" descr=""/>
          <p:cNvPicPr/>
          <p:nvPr/>
        </p:nvPicPr>
        <p:blipFill>
          <a:blip r:embed="rId2"/>
          <a:stretch/>
        </p:blipFill>
        <p:spPr>
          <a:xfrm>
            <a:off x="3657600" y="1737360"/>
            <a:ext cx="2598120" cy="2569680"/>
          </a:xfrm>
          <a:prstGeom prst="rect">
            <a:avLst/>
          </a:prstGeom>
          <a:ln>
            <a:noFill/>
          </a:ln>
        </p:spPr>
      </p:pic>
      <p:pic>
        <p:nvPicPr>
          <p:cNvPr id="558" name="" descr=""/>
          <p:cNvPicPr/>
          <p:nvPr/>
        </p:nvPicPr>
        <p:blipFill>
          <a:blip r:embed="rId3"/>
          <a:stretch/>
        </p:blipFill>
        <p:spPr>
          <a:xfrm rot="2462400">
            <a:off x="5281200" y="4388760"/>
            <a:ext cx="936000" cy="22428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6035040" y="4846320"/>
            <a:ext cx="14623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Bộ nhớ 4MB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4"/>
          <a:stretch/>
        </p:blipFill>
        <p:spPr>
          <a:xfrm rot="5346000">
            <a:off x="4495680" y="4535280"/>
            <a:ext cx="936000" cy="224280"/>
          </a:xfrm>
          <a:prstGeom prst="rect">
            <a:avLst/>
          </a:prstGeom>
          <a:ln>
            <a:noFill/>
          </a:ln>
        </p:spPr>
      </p:pic>
      <p:sp>
        <p:nvSpPr>
          <p:cNvPr id="561" name="CustomShape 4"/>
          <p:cNvSpPr/>
          <p:nvPr/>
        </p:nvSpPr>
        <p:spPr>
          <a:xfrm>
            <a:off x="4297680" y="5120640"/>
            <a:ext cx="17366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Điện áp vào 5v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5"/>
          <a:stretch/>
        </p:blipFill>
        <p:spPr>
          <a:xfrm rot="13297800">
            <a:off x="3432960" y="1693800"/>
            <a:ext cx="888120" cy="212760"/>
          </a:xfrm>
          <a:prstGeom prst="rect">
            <a:avLst/>
          </a:prstGeom>
          <a:ln>
            <a:noFill/>
          </a:ln>
        </p:spPr>
      </p:pic>
      <p:sp>
        <p:nvSpPr>
          <p:cNvPr id="563" name="CustomShape 5"/>
          <p:cNvSpPr/>
          <p:nvPr/>
        </p:nvSpPr>
        <p:spPr>
          <a:xfrm>
            <a:off x="1371600" y="1280160"/>
            <a:ext cx="23767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Đầu vào analog 3.3v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6"/>
          <a:stretch/>
        </p:blipFill>
        <p:spPr>
          <a:xfrm>
            <a:off x="6217920" y="3840480"/>
            <a:ext cx="936000" cy="224280"/>
          </a:xfrm>
          <a:prstGeom prst="rect">
            <a:avLst/>
          </a:prstGeom>
          <a:ln>
            <a:noFill/>
          </a:ln>
        </p:spPr>
      </p:pic>
      <p:sp>
        <p:nvSpPr>
          <p:cNvPr id="565" name="CustomShape 6"/>
          <p:cNvSpPr/>
          <p:nvPr/>
        </p:nvSpPr>
        <p:spPr>
          <a:xfrm>
            <a:off x="7040880" y="3931920"/>
            <a:ext cx="255960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Điện áp hoạt động 3.3v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6" name="" descr=""/>
          <p:cNvPicPr/>
          <p:nvPr/>
        </p:nvPicPr>
        <p:blipFill>
          <a:blip r:embed="rId7"/>
          <a:stretch/>
        </p:blipFill>
        <p:spPr>
          <a:xfrm rot="9188400">
            <a:off x="2784600" y="3028680"/>
            <a:ext cx="2125080" cy="224280"/>
          </a:xfrm>
          <a:prstGeom prst="rect">
            <a:avLst/>
          </a:prstGeom>
          <a:ln>
            <a:noFill/>
          </a:ln>
        </p:spPr>
      </p:pic>
      <p:sp>
        <p:nvSpPr>
          <p:cNvPr id="567" name="CustomShape 7"/>
          <p:cNvSpPr/>
          <p:nvPr/>
        </p:nvSpPr>
        <p:spPr>
          <a:xfrm>
            <a:off x="637200" y="3474720"/>
            <a:ext cx="2468160" cy="639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Bảo mật WPA/WPA2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Giao thức TCP/IP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8" name="CustomShape 8"/>
          <p:cNvSpPr/>
          <p:nvPr/>
        </p:nvSpPr>
        <p:spPr>
          <a:xfrm>
            <a:off x="6949440" y="2743200"/>
            <a:ext cx="54792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I/O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9" name="" descr=""/>
          <p:cNvPicPr/>
          <p:nvPr/>
        </p:nvPicPr>
        <p:blipFill>
          <a:blip r:embed="rId8"/>
          <a:stretch/>
        </p:blipFill>
        <p:spPr>
          <a:xfrm rot="2509200">
            <a:off x="6056280" y="2356200"/>
            <a:ext cx="1056240" cy="186840"/>
          </a:xfrm>
          <a:prstGeom prst="rect">
            <a:avLst/>
          </a:prstGeom>
          <a:ln>
            <a:noFill/>
          </a:ln>
        </p:spPr>
      </p:pic>
      <p:pic>
        <p:nvPicPr>
          <p:cNvPr id="570" name="" descr=""/>
          <p:cNvPicPr/>
          <p:nvPr/>
        </p:nvPicPr>
        <p:blipFill>
          <a:blip r:embed="rId9"/>
          <a:stretch/>
        </p:blipFill>
        <p:spPr>
          <a:xfrm rot="2131800">
            <a:off x="6139800" y="2467080"/>
            <a:ext cx="1008000" cy="204120"/>
          </a:xfrm>
          <a:prstGeom prst="rect">
            <a:avLst/>
          </a:prstGeom>
          <a:ln>
            <a:noFill/>
          </a:ln>
        </p:spPr>
      </p:pic>
      <p:pic>
        <p:nvPicPr>
          <p:cNvPr id="571" name="" descr=""/>
          <p:cNvPicPr/>
          <p:nvPr/>
        </p:nvPicPr>
        <p:blipFill>
          <a:blip r:embed="rId10"/>
          <a:stretch/>
        </p:blipFill>
        <p:spPr>
          <a:xfrm rot="1598400">
            <a:off x="6195240" y="2552040"/>
            <a:ext cx="936000" cy="224280"/>
          </a:xfrm>
          <a:prstGeom prst="rect">
            <a:avLst/>
          </a:prstGeom>
          <a:ln>
            <a:noFill/>
          </a:ln>
        </p:spPr>
      </p:pic>
      <p:pic>
        <p:nvPicPr>
          <p:cNvPr id="572" name="" descr=""/>
          <p:cNvPicPr/>
          <p:nvPr/>
        </p:nvPicPr>
        <p:blipFill>
          <a:blip r:embed="rId11"/>
          <a:stretch/>
        </p:blipFill>
        <p:spPr>
          <a:xfrm rot="1186200">
            <a:off x="6224760" y="2649240"/>
            <a:ext cx="793440" cy="212400"/>
          </a:xfrm>
          <a:prstGeom prst="rect">
            <a:avLst/>
          </a:prstGeom>
          <a:ln>
            <a:noFill/>
          </a:ln>
        </p:spPr>
      </p:pic>
      <p:pic>
        <p:nvPicPr>
          <p:cNvPr id="573" name="" descr=""/>
          <p:cNvPicPr/>
          <p:nvPr/>
        </p:nvPicPr>
        <p:blipFill>
          <a:blip r:embed="rId12"/>
          <a:stretch/>
        </p:blipFill>
        <p:spPr>
          <a:xfrm>
            <a:off x="6196320" y="2921400"/>
            <a:ext cx="843840" cy="224280"/>
          </a:xfrm>
          <a:prstGeom prst="rect">
            <a:avLst/>
          </a:prstGeom>
          <a:ln>
            <a:noFill/>
          </a:ln>
        </p:spPr>
      </p:pic>
      <p:pic>
        <p:nvPicPr>
          <p:cNvPr id="574" name="" descr=""/>
          <p:cNvPicPr/>
          <p:nvPr/>
        </p:nvPicPr>
        <p:blipFill>
          <a:blip r:embed="rId13"/>
          <a:stretch/>
        </p:blipFill>
        <p:spPr>
          <a:xfrm rot="20945400">
            <a:off x="6217560" y="2989080"/>
            <a:ext cx="786960" cy="234360"/>
          </a:xfrm>
          <a:prstGeom prst="rect">
            <a:avLst/>
          </a:prstGeom>
          <a:ln>
            <a:noFill/>
          </a:ln>
        </p:spPr>
      </p:pic>
      <p:pic>
        <p:nvPicPr>
          <p:cNvPr id="575" name="" descr=""/>
          <p:cNvPicPr/>
          <p:nvPr/>
        </p:nvPicPr>
        <p:blipFill>
          <a:blip r:embed="rId14"/>
          <a:stretch/>
        </p:blipFill>
        <p:spPr>
          <a:xfrm rot="20519400">
            <a:off x="6217560" y="3080160"/>
            <a:ext cx="803880" cy="226440"/>
          </a:xfrm>
          <a:prstGeom prst="rect">
            <a:avLst/>
          </a:prstGeom>
          <a:ln>
            <a:noFill/>
          </a:ln>
        </p:spPr>
      </p:pic>
      <p:pic>
        <p:nvPicPr>
          <p:cNvPr id="576" name="" descr=""/>
          <p:cNvPicPr/>
          <p:nvPr/>
        </p:nvPicPr>
        <p:blipFill>
          <a:blip r:embed="rId15"/>
          <a:stretch/>
        </p:blipFill>
        <p:spPr>
          <a:xfrm rot="19873200">
            <a:off x="6202080" y="3142080"/>
            <a:ext cx="825480" cy="208800"/>
          </a:xfrm>
          <a:prstGeom prst="rect">
            <a:avLst/>
          </a:prstGeom>
          <a:ln>
            <a:noFill/>
          </a:ln>
        </p:spPr>
      </p:pic>
      <p:pic>
        <p:nvPicPr>
          <p:cNvPr id="577" name="" descr=""/>
          <p:cNvPicPr/>
          <p:nvPr/>
        </p:nvPicPr>
        <p:blipFill>
          <a:blip r:embed="rId16"/>
          <a:stretch/>
        </p:blipFill>
        <p:spPr>
          <a:xfrm rot="19636200">
            <a:off x="6190200" y="3220920"/>
            <a:ext cx="833040" cy="200160"/>
          </a:xfrm>
          <a:prstGeom prst="rect">
            <a:avLst/>
          </a:prstGeom>
          <a:ln>
            <a:noFill/>
          </a:ln>
        </p:spPr>
      </p:pic>
      <p:pic>
        <p:nvPicPr>
          <p:cNvPr id="578" name="" descr=""/>
          <p:cNvPicPr/>
          <p:nvPr/>
        </p:nvPicPr>
        <p:blipFill>
          <a:blip r:embed="rId17"/>
          <a:stretch/>
        </p:blipFill>
        <p:spPr>
          <a:xfrm rot="19162200">
            <a:off x="6159600" y="3309120"/>
            <a:ext cx="846720" cy="180720"/>
          </a:xfrm>
          <a:prstGeom prst="rect">
            <a:avLst/>
          </a:prstGeom>
          <a:ln>
            <a:noFill/>
          </a:ln>
        </p:spPr>
      </p:pic>
      <p:sp>
        <p:nvSpPr>
          <p:cNvPr id="579" name="CustomShape 9"/>
          <p:cNvSpPr/>
          <p:nvPr/>
        </p:nvSpPr>
        <p:spPr>
          <a:xfrm>
            <a:off x="3383280" y="5721840"/>
            <a:ext cx="420552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Ngôn ngữ lập trình C++, micropython...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0" name="CustomShape 10"/>
          <p:cNvSpPr/>
          <p:nvPr/>
        </p:nvSpPr>
        <p:spPr>
          <a:xfrm>
            <a:off x="4572000" y="2286000"/>
            <a:ext cx="6393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wifi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comb dir="horz"/>
  </p:transition>
  <p:timing>
    <p:tnLst>
      <p:par>
        <p:cTn id="314" dur="indefinite" restart="never" nodeType="tmRoot">
          <p:childTnLst>
            <p:seq>
              <p:cTn id="3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KẾT NỐI VỚI WIFI - FIREBASE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2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83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4" name="" descr=""/>
          <p:cNvPicPr/>
          <p:nvPr/>
        </p:nvPicPr>
        <p:blipFill>
          <a:blip r:embed="rId2"/>
          <a:stretch/>
        </p:blipFill>
        <p:spPr>
          <a:xfrm>
            <a:off x="362880" y="1601280"/>
            <a:ext cx="3290400" cy="4021920"/>
          </a:xfrm>
          <a:prstGeom prst="rect">
            <a:avLst/>
          </a:prstGeom>
          <a:ln>
            <a:noFill/>
          </a:ln>
        </p:spPr>
      </p:pic>
      <p:sp>
        <p:nvSpPr>
          <p:cNvPr id="585" name="CustomShape 3"/>
          <p:cNvSpPr/>
          <p:nvPr/>
        </p:nvSpPr>
        <p:spPr>
          <a:xfrm>
            <a:off x="3877200" y="1643040"/>
            <a:ext cx="3930480" cy="60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1.#include &lt;ESP8266WiFi.h&gt;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#include &lt;FirebaseArduino.h&gt; 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CustomShape 4"/>
          <p:cNvSpPr/>
          <p:nvPr/>
        </p:nvSpPr>
        <p:spPr>
          <a:xfrm>
            <a:off x="3859920" y="2319120"/>
            <a:ext cx="5850720" cy="1112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2.const char* ssid     = "TEN_WIFI";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char* password = "PASS_WIFI";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#define FIREBASE_HOST "PATH_FIREBASE"               #define FIREBASE_AUTH "MA_XAC_THUC"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CustomShape 5"/>
          <p:cNvSpPr/>
          <p:nvPr/>
        </p:nvSpPr>
        <p:spPr>
          <a:xfrm>
            <a:off x="3762720" y="3645360"/>
            <a:ext cx="6108480" cy="2136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3.WiFi.begin(ssid, password);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while (WiFi.status() != WL_CONNECTED)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delay(500);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Serial.print(".");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Serial.println(WiFi.localIP());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Firebase.begin(FIREBASE_HOST, FIREBASE_AUTH);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dissolve/>
  </p:transition>
  <p:timing>
    <p:tnLst>
      <p:par>
        <p:cTn id="316" dur="indefinite" restart="never" nodeType="tmRoot">
          <p:childTnLst>
            <p:seq>
              <p:cTn id="3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NỘI DUNG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0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391" name="CustomShape 2"/>
          <p:cNvSpPr/>
          <p:nvPr/>
        </p:nvSpPr>
        <p:spPr>
          <a:xfrm>
            <a:off x="961200" y="1371600"/>
            <a:ext cx="5117760" cy="9115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0600">
              <a:lnSpc>
                <a:spcPct val="100000"/>
              </a:lnSpc>
              <a:buClr>
                <a:srgbClr val="000000"/>
              </a:buClr>
              <a:buFont typeface="StarSymbol"/>
              <a:buAutoNum type="romanU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TỔNG QUAN VỀ ĐỀ TÀI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961200" y="2055600"/>
            <a:ext cx="511776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II.CƠ SỞ LÝ THUYẾT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961200" y="2703600"/>
            <a:ext cx="5117760" cy="911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III.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NỘI DUNG THỰC HIỆN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961200" y="3927600"/>
            <a:ext cx="292536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IV. DEMO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5" name="CustomShape 6"/>
          <p:cNvSpPr/>
          <p:nvPr/>
        </p:nvSpPr>
        <p:spPr>
          <a:xfrm>
            <a:off x="961200" y="4476960"/>
            <a:ext cx="8137440" cy="62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V. ĐÁNH GIÁ VÀ HƯỚNG PHÁT TRIỂN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ransition spd="med">
    <p:pull dir="d"/>
  </p:transition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1" dur="2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26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1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2061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VIẾT TÍNH HIỆU CHO GPIO 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9" name="Content Placeholder 2" descr=""/>
          <p:cNvPicPr/>
          <p:nvPr/>
        </p:nvPicPr>
        <p:blipFill>
          <a:blip r:embed="rId1"/>
          <a:stretch/>
        </p:blipFill>
        <p:spPr>
          <a:xfrm>
            <a:off x="310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590" name="CustomShape 2"/>
          <p:cNvSpPr/>
          <p:nvPr/>
        </p:nvSpPr>
        <p:spPr>
          <a:xfrm>
            <a:off x="906840" y="16002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2055960" y="3524400"/>
            <a:ext cx="1522440" cy="1084320"/>
          </a:xfrm>
          <a:prstGeom prst="rect">
            <a:avLst/>
          </a:prstGeom>
          <a:ln>
            <a:noFill/>
          </a:ln>
        </p:spPr>
      </p:pic>
      <p:sp>
        <p:nvSpPr>
          <p:cNvPr id="592" name="CustomShape 3"/>
          <p:cNvSpPr/>
          <p:nvPr/>
        </p:nvSpPr>
        <p:spPr>
          <a:xfrm>
            <a:off x="2024640" y="3119760"/>
            <a:ext cx="127944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3"/>
          <a:stretch/>
        </p:blipFill>
        <p:spPr>
          <a:xfrm>
            <a:off x="3470760" y="3866760"/>
            <a:ext cx="930600" cy="479880"/>
          </a:xfrm>
          <a:prstGeom prst="rect">
            <a:avLst/>
          </a:prstGeom>
          <a:ln>
            <a:noFill/>
          </a:ln>
        </p:spPr>
      </p:pic>
      <p:pic>
        <p:nvPicPr>
          <p:cNvPr id="594" name="" descr=""/>
          <p:cNvPicPr/>
          <p:nvPr/>
        </p:nvPicPr>
        <p:blipFill>
          <a:blip r:embed="rId4"/>
          <a:stretch/>
        </p:blipFill>
        <p:spPr>
          <a:xfrm>
            <a:off x="2116080" y="1861920"/>
            <a:ext cx="1427400" cy="1113120"/>
          </a:xfrm>
          <a:prstGeom prst="rect">
            <a:avLst/>
          </a:prstGeom>
          <a:ln>
            <a:noFill/>
          </a:ln>
        </p:spPr>
      </p:pic>
      <p:sp>
        <p:nvSpPr>
          <p:cNvPr id="595" name="CustomShape 4"/>
          <p:cNvSpPr/>
          <p:nvPr/>
        </p:nvSpPr>
        <p:spPr>
          <a:xfrm>
            <a:off x="2096640" y="1421280"/>
            <a:ext cx="137088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Khai báo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6" name="" descr=""/>
          <p:cNvPicPr/>
          <p:nvPr/>
        </p:nvPicPr>
        <p:blipFill>
          <a:blip r:embed="rId5"/>
          <a:stretch/>
        </p:blipFill>
        <p:spPr>
          <a:xfrm>
            <a:off x="4483080" y="4181040"/>
            <a:ext cx="1893960" cy="275040"/>
          </a:xfrm>
          <a:prstGeom prst="rect">
            <a:avLst/>
          </a:prstGeom>
          <a:ln>
            <a:noFill/>
          </a:ln>
        </p:spPr>
      </p:pic>
      <p:pic>
        <p:nvPicPr>
          <p:cNvPr id="597" name="" descr=""/>
          <p:cNvPicPr/>
          <p:nvPr/>
        </p:nvPicPr>
        <p:blipFill>
          <a:blip r:embed="rId6"/>
          <a:stretch/>
        </p:blipFill>
        <p:spPr>
          <a:xfrm>
            <a:off x="4545720" y="3756600"/>
            <a:ext cx="1817640" cy="236880"/>
          </a:xfrm>
          <a:prstGeom prst="rect">
            <a:avLst/>
          </a:prstGeom>
          <a:ln>
            <a:noFill/>
          </a:ln>
        </p:spPr>
      </p:pic>
      <p:sp>
        <p:nvSpPr>
          <p:cNvPr id="598" name="CustomShape 5"/>
          <p:cNvSpPr/>
          <p:nvPr/>
        </p:nvSpPr>
        <p:spPr>
          <a:xfrm>
            <a:off x="4695840" y="3178080"/>
            <a:ext cx="10965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Loop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7"/>
          <a:stretch/>
        </p:blipFill>
        <p:spPr>
          <a:xfrm rot="19734600">
            <a:off x="6252840" y="3254040"/>
            <a:ext cx="930960" cy="410760"/>
          </a:xfrm>
          <a:prstGeom prst="rect">
            <a:avLst/>
          </a:prstGeom>
          <a:ln>
            <a:noFill/>
          </a:ln>
        </p:spPr>
      </p:pic>
      <p:pic>
        <p:nvPicPr>
          <p:cNvPr id="600" name="" descr=""/>
          <p:cNvPicPr/>
          <p:nvPr/>
        </p:nvPicPr>
        <p:blipFill>
          <a:blip r:embed="rId8"/>
          <a:stretch/>
        </p:blipFill>
        <p:spPr>
          <a:xfrm rot="1770600">
            <a:off x="6087240" y="4204080"/>
            <a:ext cx="720000" cy="497880"/>
          </a:xfrm>
          <a:prstGeom prst="rect">
            <a:avLst/>
          </a:prstGeom>
          <a:ln>
            <a:noFill/>
          </a:ln>
        </p:spPr>
      </p:pic>
      <p:pic>
        <p:nvPicPr>
          <p:cNvPr id="601" name="" descr=""/>
          <p:cNvPicPr/>
          <p:nvPr/>
        </p:nvPicPr>
        <p:blipFill>
          <a:blip r:embed="rId9"/>
          <a:stretch/>
        </p:blipFill>
        <p:spPr>
          <a:xfrm>
            <a:off x="6674400" y="1708200"/>
            <a:ext cx="1370880" cy="1535760"/>
          </a:xfrm>
          <a:prstGeom prst="rect">
            <a:avLst/>
          </a:prstGeom>
          <a:ln>
            <a:noFill/>
          </a:ln>
        </p:spPr>
      </p:pic>
      <p:pic>
        <p:nvPicPr>
          <p:cNvPr id="602" name="" descr=""/>
          <p:cNvPicPr/>
          <p:nvPr/>
        </p:nvPicPr>
        <p:blipFill>
          <a:blip r:embed="rId10"/>
          <a:stretch/>
        </p:blipFill>
        <p:spPr>
          <a:xfrm>
            <a:off x="7076160" y="4024080"/>
            <a:ext cx="639360" cy="1160280"/>
          </a:xfrm>
          <a:prstGeom prst="rect">
            <a:avLst/>
          </a:prstGeom>
          <a:ln>
            <a:noFill/>
          </a:ln>
        </p:spPr>
      </p:pic>
    </p:spTree>
  </p:cSld>
  <p:transition spd="med">
    <p:strips dir="ld"/>
  </p:transition>
  <p:timing>
    <p:tnLst>
      <p:par>
        <p:cTn id="318" dur="indefinite" restart="never" nodeType="tmRoot">
          <p:childTnLst>
            <p:seq>
              <p:cTn id="3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NẠP CODE CHO ESP8266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4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605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6" name="" descr=""/>
          <p:cNvPicPr/>
          <p:nvPr/>
        </p:nvPicPr>
        <p:blipFill>
          <a:blip r:embed="rId2"/>
          <a:stretch/>
        </p:blipFill>
        <p:spPr>
          <a:xfrm>
            <a:off x="1578960" y="1691640"/>
            <a:ext cx="2178000" cy="1507320"/>
          </a:xfrm>
          <a:prstGeom prst="rect">
            <a:avLst/>
          </a:prstGeom>
          <a:ln>
            <a:noFill/>
          </a:ln>
        </p:spPr>
      </p:pic>
      <p:pic>
        <p:nvPicPr>
          <p:cNvPr id="607" name="" descr=""/>
          <p:cNvPicPr/>
          <p:nvPr/>
        </p:nvPicPr>
        <p:blipFill>
          <a:blip r:embed="rId3"/>
          <a:stretch/>
        </p:blipFill>
        <p:spPr>
          <a:xfrm>
            <a:off x="2382480" y="1920240"/>
            <a:ext cx="555120" cy="537120"/>
          </a:xfrm>
          <a:prstGeom prst="rect">
            <a:avLst/>
          </a:prstGeom>
          <a:ln>
            <a:noFill/>
          </a:ln>
        </p:spPr>
      </p:pic>
      <p:pic>
        <p:nvPicPr>
          <p:cNvPr id="608" name="" descr=""/>
          <p:cNvPicPr/>
          <p:nvPr/>
        </p:nvPicPr>
        <p:blipFill>
          <a:blip r:embed="rId4"/>
          <a:stretch/>
        </p:blipFill>
        <p:spPr>
          <a:xfrm rot="2779200">
            <a:off x="3742200" y="1811160"/>
            <a:ext cx="2674800" cy="2226960"/>
          </a:xfrm>
          <a:prstGeom prst="rect">
            <a:avLst/>
          </a:prstGeom>
          <a:ln>
            <a:noFill/>
          </a:ln>
        </p:spPr>
      </p:pic>
      <p:pic>
        <p:nvPicPr>
          <p:cNvPr id="609" name="" descr=""/>
          <p:cNvPicPr/>
          <p:nvPr/>
        </p:nvPicPr>
        <p:blipFill>
          <a:blip r:embed="rId5"/>
          <a:stretch/>
        </p:blipFill>
        <p:spPr>
          <a:xfrm>
            <a:off x="6699600" y="1417320"/>
            <a:ext cx="1287000" cy="2002680"/>
          </a:xfrm>
          <a:prstGeom prst="rect">
            <a:avLst/>
          </a:prstGeom>
          <a:ln>
            <a:noFill/>
          </a:ln>
        </p:spPr>
      </p:pic>
      <p:pic>
        <p:nvPicPr>
          <p:cNvPr id="610" name="" descr=""/>
          <p:cNvPicPr/>
          <p:nvPr/>
        </p:nvPicPr>
        <p:blipFill>
          <a:blip r:embed="rId6"/>
          <a:stretch/>
        </p:blipFill>
        <p:spPr>
          <a:xfrm>
            <a:off x="290880" y="3782160"/>
            <a:ext cx="4662000" cy="2558880"/>
          </a:xfrm>
          <a:prstGeom prst="rect">
            <a:avLst/>
          </a:prstGeom>
          <a:ln>
            <a:noFill/>
          </a:ln>
        </p:spPr>
      </p:pic>
      <p:pic>
        <p:nvPicPr>
          <p:cNvPr id="611" name="" descr=""/>
          <p:cNvPicPr/>
          <p:nvPr/>
        </p:nvPicPr>
        <p:blipFill>
          <a:blip r:embed="rId7"/>
          <a:stretch/>
        </p:blipFill>
        <p:spPr>
          <a:xfrm>
            <a:off x="5134320" y="3772800"/>
            <a:ext cx="4570560" cy="2626560"/>
          </a:xfrm>
          <a:prstGeom prst="rect">
            <a:avLst/>
          </a:prstGeom>
          <a:ln>
            <a:noFill/>
          </a:ln>
        </p:spPr>
      </p:pic>
    </p:spTree>
  </p:cSld>
  <p:transition spd="med">
    <p:comb dir="horz"/>
  </p:transition>
  <p:timing>
    <p:tnLst>
      <p:par>
        <p:cTn id="320" dur="indefinite" restart="never" nodeType="tmRoot">
          <p:childTnLst>
            <p:seq>
              <p:cTn id="321" dur="indefinite" nodeType="mainSeq">
                <p:childTnLst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6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30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32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34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3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44" dur="2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nodeType="with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47" dur="2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SƠ ĐỒ MẠCH ĐIỆN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13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9160" cy="771120"/>
          </a:xfrm>
          <a:prstGeom prst="rect">
            <a:avLst/>
          </a:prstGeom>
          <a:ln>
            <a:noFill/>
          </a:ln>
        </p:spPr>
      </p:pic>
      <p:sp>
        <p:nvSpPr>
          <p:cNvPr id="614" name="CustomShape 2"/>
          <p:cNvSpPr/>
          <p:nvPr/>
        </p:nvSpPr>
        <p:spPr>
          <a:xfrm>
            <a:off x="495000" y="273600"/>
            <a:ext cx="8912520" cy="1142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5" name="" descr=""/>
          <p:cNvPicPr/>
          <p:nvPr/>
        </p:nvPicPr>
        <p:blipFill>
          <a:blip r:embed="rId2"/>
          <a:stretch/>
        </p:blipFill>
        <p:spPr>
          <a:xfrm>
            <a:off x="91080" y="1005480"/>
            <a:ext cx="9716400" cy="557712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348" dur="indefinite" restart="never" nodeType="tmRoot">
          <p:childTnLst>
            <p:seq>
              <p:cTn id="349" dur="indefinite" nodeType="mainSeq">
                <p:childTnLst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54" dur="2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1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pic>
        <p:nvPicPr>
          <p:cNvPr id="618" name="" descr=""/>
          <p:cNvPicPr/>
          <p:nvPr/>
        </p:nvPicPr>
        <p:blipFill>
          <a:blip r:embed="rId2"/>
          <a:stretch/>
        </p:blipFill>
        <p:spPr>
          <a:xfrm>
            <a:off x="5943600" y="1784520"/>
            <a:ext cx="2901600" cy="2908440"/>
          </a:xfrm>
          <a:prstGeom prst="rect">
            <a:avLst/>
          </a:prstGeom>
          <a:ln>
            <a:noFill/>
          </a:ln>
        </p:spPr>
      </p:pic>
      <p:pic>
        <p:nvPicPr>
          <p:cNvPr id="619" name="" descr=""/>
          <p:cNvPicPr/>
          <p:nvPr/>
        </p:nvPicPr>
        <p:blipFill>
          <a:blip r:embed="rId3"/>
          <a:stretch/>
        </p:blipFill>
        <p:spPr>
          <a:xfrm>
            <a:off x="1434960" y="1856160"/>
            <a:ext cx="2702880" cy="2745360"/>
          </a:xfrm>
          <a:prstGeom prst="rect">
            <a:avLst/>
          </a:prstGeom>
          <a:ln>
            <a:noFill/>
          </a:ln>
        </p:spPr>
      </p:pic>
      <p:sp>
        <p:nvSpPr>
          <p:cNvPr id="620" name="CustomShape 2"/>
          <p:cNvSpPr/>
          <p:nvPr/>
        </p:nvSpPr>
        <p:spPr>
          <a:xfrm>
            <a:off x="1182960" y="4785120"/>
            <a:ext cx="3382560" cy="45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https://linhser.herokuapp.com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1" name="CustomShape 3"/>
          <p:cNvSpPr/>
          <p:nvPr/>
        </p:nvSpPr>
        <p:spPr>
          <a:xfrm>
            <a:off x="5646960" y="4785120"/>
            <a:ext cx="3590640" cy="42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https://linhserrent.herokuapp.com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2" name="CustomShape 4"/>
          <p:cNvSpPr/>
          <p:nvPr/>
        </p:nvSpPr>
        <p:spPr>
          <a:xfrm>
            <a:off x="1548720" y="1463040"/>
            <a:ext cx="2468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Quản trị viên - chủ trọ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3" name="CustomShape 5"/>
          <p:cNvSpPr/>
          <p:nvPr/>
        </p:nvSpPr>
        <p:spPr>
          <a:xfrm>
            <a:off x="6126480" y="1537920"/>
            <a:ext cx="2468160" cy="345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Khách hàng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lus/>
  </p:transition>
  <p:timing>
    <p:tnLst>
      <p:par>
        <p:cTn id="355" dur="indefinite" restart="never" nodeType="tmRoot">
          <p:childTnLst>
            <p:seq>
              <p:cTn id="3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ĐÁNH GIÁ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25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626" name="CustomShape 2"/>
          <p:cNvSpPr/>
          <p:nvPr/>
        </p:nvSpPr>
        <p:spPr>
          <a:xfrm>
            <a:off x="457200" y="1371600"/>
            <a:ext cx="9234720" cy="4191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Thuận lợi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Với sự tận tình, chu đáo của thầy hướng dẫn trong quá trình phát triển dự án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cũng như trong quá trình viết tài liệu cho dự án.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Cùng với sự hỗ trợ từ các anh, chị, em, bạn bè trong quá trình bắt đầu dự án và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kết thúc.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Quản lý source code trên github một cách hiệu quả.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blinds dir="vert"/>
  </p:transition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2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ĐÁNH GIÁ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28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629" name="CustomShape 2"/>
          <p:cNvSpPr/>
          <p:nvPr/>
        </p:nvSpPr>
        <p:spPr>
          <a:xfrm>
            <a:off x="495000" y="1244520"/>
            <a:ext cx="891144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Khó khăn</a:t>
            </a:r>
            <a:endParaRPr b="0" lang="en-US" sz="32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Thiếu kinh nghiệm trong việc phát triển một dự án về tính chuyên nghiệp cũng như là tài liệu chuẩn bị trước, trong và sau dự án.</a:t>
            </a:r>
            <a:endParaRPr b="0" lang="en-US" sz="32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Thời gian phát triển dự án còn hạn chế so với kế hoạch đã vạch ra.</a:t>
            </a:r>
            <a:endParaRPr b="0" lang="en-US" sz="3200" spc="-1" strike="noStrike">
              <a:latin typeface="Arial"/>
            </a:endParaRPr>
          </a:p>
          <a:p>
            <a:pPr lvl="1" marL="432000" indent="-21564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với IoT nên cần phải có tìm hiểu thêm kiến thức bên điện tử.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zoom dir="out"/>
  </p:transition>
  <p:timing>
    <p:tnLst>
      <p:par>
        <p:cTn id="364" dur="indefinite" restart="never" nodeType="tmRoot">
          <p:childTnLst>
            <p:seq>
              <p:cTn id="365" dur="indefinite" nodeType="mainSeq">
                <p:childTnLst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4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0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1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HƯỚNG PHÁT TRIỂN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3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632" name="CustomShape 2"/>
          <p:cNvSpPr/>
          <p:nvPr/>
        </p:nvSpPr>
        <p:spPr>
          <a:xfrm>
            <a:off x="495000" y="1244520"/>
            <a:ext cx="8911440" cy="305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Sắp tới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Web, App: Nâng cấp, sửa chửa giao diện, chức năng.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IoT: Nâng cấp, sửa chửa lại mạch điện.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423000" y="3807360"/>
            <a:ext cx="8648280" cy="23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Tương lai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</a:t>
            </a:r>
            <a:endParaRPr b="0" lang="en-US" sz="32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Phát triển thêm chức năng kiểm soát người vào trọ.</a:t>
            </a:r>
            <a:endParaRPr b="0" lang="en-US" sz="32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Kết hợp với các hệ thống khác.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randomBar dir="vert"/>
  </p:transition>
  <p:timing>
    <p:tnLst>
      <p:par>
        <p:cTn id="373" dur="indefinite" restart="never" nodeType="tmRoot">
          <p:childTnLst>
            <p:seq>
              <p:cTn id="374" dur="indefinite" nodeType="mainSeq">
                <p:childTnLst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79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4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5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6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HƯỚNG PHÁT TRIỂN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35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636" name="CustomShape 2"/>
          <p:cNvSpPr/>
          <p:nvPr/>
        </p:nvSpPr>
        <p:spPr>
          <a:xfrm>
            <a:off x="423000" y="1575360"/>
            <a:ext cx="8648280" cy="2368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Tương lai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</a:t>
            </a:r>
            <a:endParaRPr b="0" lang="en-US" sz="32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Phát triển thêm chức năng điều khiển bằng giọng nói.</a:t>
            </a:r>
            <a:endParaRPr b="0" lang="en-US" sz="32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thanh toán online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37" name="CustomShape 3"/>
          <p:cNvSpPr/>
          <p:nvPr/>
        </p:nvSpPr>
        <p:spPr>
          <a:xfrm>
            <a:off x="423360" y="4095720"/>
            <a:ext cx="8648280" cy="19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IoT</a:t>
            </a:r>
            <a:endParaRPr b="0" lang="en-US" sz="3200" spc="-1" strike="noStrike">
              <a:latin typeface="Arial"/>
            </a:endParaRPr>
          </a:p>
          <a:p>
            <a:pPr lvl="2" marL="648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thêm các cảm biến: nhiệt độ, ánh sáng, nhận diện giọng nói… để cho các thiết bị hoạt động một cách tự động.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wedge/>
  </p:transition>
  <p:timing>
    <p:tnLst>
      <p:par>
        <p:cTn id="387" dur="indefinite" restart="never" nodeType="tmRoot">
          <p:childTnLst>
            <p:seq>
              <p:cTn id="388" dur="indefinite" nodeType="mainSeq">
                <p:childTnLst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3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3" dur="312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4" dur="312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5" dur="312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6" dur="312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401" dur="2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5427720" y="5404320"/>
            <a:ext cx="3769200" cy="694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 Black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91440" y="274320"/>
            <a:ext cx="3931560" cy="1913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66b3"/>
                </a:solidFill>
                <a:latin typeface="Arial"/>
              </a:rPr>
              <a:t>CẢM ƠN THẦY CÔ VÀ CÁC BẠN ĐÃ CHÚ Ý LẮNG NGHE ! 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wheel spokes="1"/>
  </p:transition>
  <p:timing>
    <p:tnLst>
      <p:par>
        <p:cTn id="402" dur="indefinite" restart="never" nodeType="tmRoot">
          <p:childTnLst>
            <p:seq>
              <p:cTn id="4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TỔNG QUAN VỀ ĐỀ TÀI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2106720" y="2019240"/>
            <a:ext cx="1911600" cy="1267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"/>
          <p:cNvSpPr/>
          <p:nvPr/>
        </p:nvSpPr>
        <p:spPr>
          <a:xfrm>
            <a:off x="3749040" y="3297960"/>
            <a:ext cx="1756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"/>
          <p:cNvSpPr/>
          <p:nvPr/>
        </p:nvSpPr>
        <p:spPr>
          <a:xfrm>
            <a:off x="495000" y="1604520"/>
            <a:ext cx="891144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" descr=""/>
          <p:cNvPicPr/>
          <p:nvPr/>
        </p:nvPicPr>
        <p:blipFill>
          <a:blip r:embed="rId2"/>
          <a:stretch/>
        </p:blipFill>
        <p:spPr>
          <a:xfrm rot="16199400">
            <a:off x="-387360" y="2048400"/>
            <a:ext cx="4725720" cy="354456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3"/>
          <a:stretch/>
        </p:blipFill>
        <p:spPr>
          <a:xfrm>
            <a:off x="3840480" y="2434680"/>
            <a:ext cx="2742840" cy="2671920"/>
          </a:xfrm>
          <a:prstGeom prst="rect">
            <a:avLst/>
          </a:prstGeom>
          <a:ln>
            <a:noFill/>
          </a:ln>
        </p:spPr>
      </p:pic>
      <p:pic>
        <p:nvPicPr>
          <p:cNvPr id="403" name="" descr=""/>
          <p:cNvPicPr/>
          <p:nvPr/>
        </p:nvPicPr>
        <p:blipFill>
          <a:blip r:embed="rId4"/>
          <a:stretch/>
        </p:blipFill>
        <p:spPr>
          <a:xfrm>
            <a:off x="6691680" y="4514760"/>
            <a:ext cx="3016080" cy="188568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5"/>
          <a:stretch/>
        </p:blipFill>
        <p:spPr>
          <a:xfrm>
            <a:off x="6691680" y="1129320"/>
            <a:ext cx="3017160" cy="2037600"/>
          </a:xfrm>
          <a:prstGeom prst="rect">
            <a:avLst/>
          </a:prstGeom>
          <a:ln>
            <a:noFill/>
          </a:ln>
        </p:spPr>
      </p:pic>
      <p:sp>
        <p:nvSpPr>
          <p:cNvPr id="405" name="CustomShape 5"/>
          <p:cNvSpPr/>
          <p:nvPr/>
        </p:nvSpPr>
        <p:spPr>
          <a:xfrm>
            <a:off x="2743200" y="2560320"/>
            <a:ext cx="4937400" cy="246852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LÝ DO CHỌN ĐỀ TÀI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blinds dir="vert"/>
  </p:transition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43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4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58"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CƠ SỞ LÝ THUYẾT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0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08" name="CustomShape 2"/>
          <p:cNvSpPr/>
          <p:nvPr/>
        </p:nvSpPr>
        <p:spPr>
          <a:xfrm>
            <a:off x="5105160" y="2992680"/>
            <a:ext cx="17640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9" name="" descr=""/>
          <p:cNvPicPr/>
          <p:nvPr/>
        </p:nvPicPr>
        <p:blipFill>
          <a:blip r:embed="rId2"/>
          <a:stretch/>
        </p:blipFill>
        <p:spPr>
          <a:xfrm>
            <a:off x="3200400" y="2908080"/>
            <a:ext cx="3291120" cy="1386000"/>
          </a:xfrm>
          <a:prstGeom prst="rect">
            <a:avLst/>
          </a:prstGeom>
          <a:ln>
            <a:noFill/>
          </a:ln>
        </p:spPr>
      </p:pic>
      <p:pic>
        <p:nvPicPr>
          <p:cNvPr id="410" name="" descr=""/>
          <p:cNvPicPr/>
          <p:nvPr/>
        </p:nvPicPr>
        <p:blipFill>
          <a:blip r:embed="rId3"/>
          <a:stretch/>
        </p:blipFill>
        <p:spPr>
          <a:xfrm>
            <a:off x="6752880" y="1086480"/>
            <a:ext cx="2939400" cy="167184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4"/>
          <a:stretch/>
        </p:blipFill>
        <p:spPr>
          <a:xfrm>
            <a:off x="365760" y="1097280"/>
            <a:ext cx="2895120" cy="1604880"/>
          </a:xfrm>
          <a:prstGeom prst="rect">
            <a:avLst/>
          </a:prstGeom>
          <a:ln>
            <a:noFill/>
          </a:ln>
        </p:spPr>
      </p:pic>
      <p:sp>
        <p:nvSpPr>
          <p:cNvPr id="412" name="CustomShape 3"/>
          <p:cNvSpPr/>
          <p:nvPr/>
        </p:nvSpPr>
        <p:spPr>
          <a:xfrm>
            <a:off x="4651200" y="5774400"/>
            <a:ext cx="17640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" descr=""/>
          <p:cNvPicPr/>
          <p:nvPr/>
        </p:nvPicPr>
        <p:blipFill>
          <a:blip r:embed="rId5"/>
          <a:stretch/>
        </p:blipFill>
        <p:spPr>
          <a:xfrm>
            <a:off x="346320" y="3931920"/>
            <a:ext cx="2774520" cy="173700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6"/>
          <a:stretch/>
        </p:blipFill>
        <p:spPr>
          <a:xfrm>
            <a:off x="3087000" y="1325160"/>
            <a:ext cx="2198520" cy="196308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7"/>
          <a:stretch/>
        </p:blipFill>
        <p:spPr>
          <a:xfrm>
            <a:off x="5070600" y="1410480"/>
            <a:ext cx="1733400" cy="160344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8"/>
          <a:stretch/>
        </p:blipFill>
        <p:spPr>
          <a:xfrm>
            <a:off x="6703200" y="4081680"/>
            <a:ext cx="2989080" cy="1645560"/>
          </a:xfrm>
          <a:prstGeom prst="rect">
            <a:avLst/>
          </a:prstGeom>
          <a:ln>
            <a:noFill/>
          </a:ln>
        </p:spPr>
      </p:pic>
      <p:sp>
        <p:nvSpPr>
          <p:cNvPr id="417" name="CustomShape 4"/>
          <p:cNvSpPr/>
          <p:nvPr/>
        </p:nvSpPr>
        <p:spPr>
          <a:xfrm>
            <a:off x="3651840" y="4849920"/>
            <a:ext cx="1009080" cy="127620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Sqlite3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0"/>
          <a:stretch/>
        </p:blipFill>
        <p:spPr>
          <a:xfrm>
            <a:off x="5008320" y="4884120"/>
            <a:ext cx="1203480" cy="127980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11"/>
          <a:stretch/>
        </p:blipFill>
        <p:spPr>
          <a:xfrm rot="5044200">
            <a:off x="4590360" y="4660560"/>
            <a:ext cx="842760" cy="428040"/>
          </a:xfrm>
          <a:prstGeom prst="rect">
            <a:avLst/>
          </a:prstGeom>
          <a:ln>
            <a:noFill/>
          </a:ln>
        </p:spPr>
      </p:pic>
    </p:spTree>
  </p:cSld>
  <p:transition spd="med">
    <p:zoom dir="out"/>
  </p:transition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5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0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3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78" dur="2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81" dur="2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9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9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04" dur="2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TRAO ĐỔI DỮ LIỆU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2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22" name="CustomShape 2"/>
          <p:cNvSpPr/>
          <p:nvPr/>
        </p:nvSpPr>
        <p:spPr>
          <a:xfrm>
            <a:off x="686160" y="914400"/>
            <a:ext cx="8911080" cy="5303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642920" y="3708360"/>
            <a:ext cx="176760" cy="228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91440" y="1188720"/>
            <a:ext cx="2118960" cy="118476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Laptop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25" name="CustomShape 5"/>
          <p:cNvSpPr/>
          <p:nvPr/>
        </p:nvSpPr>
        <p:spPr>
          <a:xfrm>
            <a:off x="2160" y="2633040"/>
            <a:ext cx="2462760" cy="18435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Điện thoại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4"/>
          <a:stretch/>
        </p:blipFill>
        <p:spPr>
          <a:xfrm>
            <a:off x="2463480" y="2595960"/>
            <a:ext cx="2196000" cy="1880640"/>
          </a:xfrm>
          <a:prstGeom prst="rect">
            <a:avLst/>
          </a:prstGeom>
          <a:ln>
            <a:noFill/>
          </a:ln>
        </p:spPr>
      </p:pic>
      <p:sp>
        <p:nvSpPr>
          <p:cNvPr id="427" name="CustomShape 6"/>
          <p:cNvSpPr/>
          <p:nvPr/>
        </p:nvSpPr>
        <p:spPr>
          <a:xfrm>
            <a:off x="5671440" y="1811880"/>
            <a:ext cx="1548360" cy="28490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8405280" y="1476720"/>
            <a:ext cx="1009080" cy="127620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7"/>
          <a:stretch/>
        </p:blipFill>
        <p:spPr>
          <a:xfrm>
            <a:off x="7955280" y="3577680"/>
            <a:ext cx="1733400" cy="1843560"/>
          </a:xfrm>
          <a:prstGeom prst="rect">
            <a:avLst/>
          </a:prstGeom>
          <a:ln>
            <a:noFill/>
          </a:ln>
        </p:spPr>
      </p:pic>
      <p:sp>
        <p:nvSpPr>
          <p:cNvPr id="430" name="CustomShape 8"/>
          <p:cNvSpPr/>
          <p:nvPr/>
        </p:nvSpPr>
        <p:spPr>
          <a:xfrm>
            <a:off x="548640" y="4920840"/>
            <a:ext cx="1476000" cy="147600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9"/>
          <a:stretch/>
        </p:blipFill>
        <p:spPr>
          <a:xfrm rot="8535600">
            <a:off x="1916280" y="4740120"/>
            <a:ext cx="1605960" cy="47160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10"/>
          <a:stretch/>
        </p:blipFill>
        <p:spPr>
          <a:xfrm rot="11355600">
            <a:off x="4331520" y="4407120"/>
            <a:ext cx="1314720" cy="38592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11"/>
          <a:stretch/>
        </p:blipFill>
        <p:spPr>
          <a:xfrm>
            <a:off x="1496160" y="3244680"/>
            <a:ext cx="992160" cy="41040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12"/>
          <a:stretch/>
        </p:blipFill>
        <p:spPr>
          <a:xfrm rot="2157000">
            <a:off x="1829520" y="1835280"/>
            <a:ext cx="1742040" cy="53460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13"/>
          <a:stretch/>
        </p:blipFill>
        <p:spPr>
          <a:xfrm rot="9445800">
            <a:off x="4021200" y="2093400"/>
            <a:ext cx="1742040" cy="53460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14"/>
          <a:stretch/>
        </p:blipFill>
        <p:spPr>
          <a:xfrm>
            <a:off x="4628520" y="3245040"/>
            <a:ext cx="992160" cy="41040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15"/>
          <a:stretch/>
        </p:blipFill>
        <p:spPr>
          <a:xfrm rot="9445800">
            <a:off x="7177680" y="2545920"/>
            <a:ext cx="1331640" cy="40824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16"/>
          <a:stretch/>
        </p:blipFill>
        <p:spPr>
          <a:xfrm rot="12354600">
            <a:off x="7218000" y="3720600"/>
            <a:ext cx="1331640" cy="40824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2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8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NỘI DUNG THỰC HIỆN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0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41" name="CustomShape 2"/>
          <p:cNvSpPr/>
          <p:nvPr/>
        </p:nvSpPr>
        <p:spPr>
          <a:xfrm>
            <a:off x="548640" y="1295640"/>
            <a:ext cx="8911440" cy="50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"/>
          <p:cNvSpPr/>
          <p:nvPr/>
        </p:nvSpPr>
        <p:spPr>
          <a:xfrm>
            <a:off x="495000" y="1086480"/>
            <a:ext cx="8912520" cy="501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4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Xác định yêu cầu</a:t>
            </a:r>
            <a:endParaRPr b="0" lang="en-US" sz="3200" spc="-1" strike="noStrike">
              <a:latin typeface="Arial"/>
            </a:endParaRPr>
          </a:p>
          <a:p>
            <a:pPr marL="91440" indent="-213480">
              <a:lnSpc>
                <a:spcPct val="100000"/>
              </a:lnSpc>
              <a:buBlip>
                <a:blip r:embed="rId2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Chủ nhà trọ quản lý, theo dõi và điều khiển thiết bị điện trọng mỗi phòng trọ.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  <a:p>
            <a:pPr marL="164520" indent="-213480">
              <a:lnSpc>
                <a:spcPct val="100000"/>
              </a:lnSpc>
              <a:buBlip>
                <a:blip r:embed="rId3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Chủ nhà trọ theo dõi, quản lý quá trình thuê và vận hành các phòng trọ tại khu vực mình phục trách</a:t>
            </a:r>
            <a:endParaRPr b="0" lang="en-US" sz="3200" spc="-1" strike="noStrike">
              <a:latin typeface="Arial"/>
            </a:endParaRPr>
          </a:p>
          <a:p>
            <a:pPr marL="164520" indent="-213480">
              <a:lnSpc>
                <a:spcPct val="100000"/>
              </a:lnSpc>
              <a:buBlip>
                <a:blip r:embed="rId4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Người quản trị theo dõi, quản lý quá trình thuê và vận hành các phòng trọ tại tất cả các khu vực</a:t>
            </a:r>
            <a:endParaRPr b="0" lang="en-US" sz="3200" spc="-1" strike="noStrike">
              <a:latin typeface="Arial"/>
            </a:endParaRPr>
          </a:p>
          <a:p>
            <a:pPr marL="164520" indent="-213480">
              <a:lnSpc>
                <a:spcPct val="100000"/>
              </a:lnSpc>
              <a:buBlip>
                <a:blip r:embed="rId5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Khách hàng quản lý, theo dõi và điều khiển các thiết bị trong phòng của mình.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strips dir="ld"/>
  </p:transition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145" dur="2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PHÂN RÃ CHỨC NĂNG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4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495000" y="1604520"/>
            <a:ext cx="891144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3"/>
          <p:cNvSpPr/>
          <p:nvPr/>
        </p:nvSpPr>
        <p:spPr>
          <a:xfrm>
            <a:off x="3383280" y="4023360"/>
            <a:ext cx="17784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495000" y="1131480"/>
            <a:ext cx="8911440" cy="535824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146" dur="indefinite" restart="never" nodeType="tmRoot">
          <p:childTnLst>
            <p:seq>
              <p:cTn id="147" dur="indefinite" nodeType="mainSeq">
                <p:childTnLst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52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025720" y="-190800"/>
            <a:ext cx="8538120" cy="131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BIỂU ĐỒ HOẠT ĐỘNG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9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400" cy="742680"/>
          </a:xfrm>
          <a:prstGeom prst="rect">
            <a:avLst/>
          </a:prstGeom>
          <a:ln>
            <a:noFill/>
          </a:ln>
        </p:spPr>
      </p:pic>
      <p:sp>
        <p:nvSpPr>
          <p:cNvPr id="450" name="CustomShape 2"/>
          <p:cNvSpPr/>
          <p:nvPr/>
        </p:nvSpPr>
        <p:spPr>
          <a:xfrm>
            <a:off x="495000" y="1604520"/>
            <a:ext cx="8911440" cy="397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3383280" y="4023360"/>
            <a:ext cx="177840" cy="343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4397400" y="1129320"/>
            <a:ext cx="5344560" cy="476640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3"/>
          <a:stretch/>
        </p:blipFill>
        <p:spPr>
          <a:xfrm>
            <a:off x="365760" y="1463040"/>
            <a:ext cx="3748680" cy="3840120"/>
          </a:xfrm>
          <a:prstGeom prst="rect">
            <a:avLst/>
          </a:prstGeom>
          <a:ln>
            <a:noFill/>
          </a:ln>
        </p:spPr>
      </p:pic>
      <p:sp>
        <p:nvSpPr>
          <p:cNvPr id="454" name="CustomShape 4"/>
          <p:cNvSpPr/>
          <p:nvPr/>
        </p:nvSpPr>
        <p:spPr>
          <a:xfrm>
            <a:off x="208080" y="5212080"/>
            <a:ext cx="365724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Hoạt động thêm khách hàng mới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CustomShape 5"/>
          <p:cNvSpPr/>
          <p:nvPr/>
        </p:nvSpPr>
        <p:spPr>
          <a:xfrm>
            <a:off x="4910400" y="6035040"/>
            <a:ext cx="4297320" cy="36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latin typeface="Arial"/>
              </a:rPr>
              <a:t>Hoạt động điều khiển thiết bị và hẹn giờ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lus/>
  </p:transition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0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5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7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7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486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2017-08-14T10:40:52Z</dcterms:created>
  <dc:creator>Sua Laptop 24h</dc:creator>
  <dc:description/>
  <dc:language>en-US</dc:language>
  <cp:lastModifiedBy/>
  <dcterms:modified xsi:type="dcterms:W3CDTF">2020-12-14T13:54:10Z</dcterms:modified>
  <cp:revision>54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A4 Paper (210x297 mm)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